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3" r:id="rId4"/>
    <p:sldId id="274" r:id="rId5"/>
    <p:sldId id="276" r:id="rId6"/>
    <p:sldId id="277" r:id="rId7"/>
    <p:sldId id="275" r:id="rId8"/>
    <p:sldId id="259" r:id="rId9"/>
    <p:sldId id="268" r:id="rId10"/>
    <p:sldId id="278" r:id="rId11"/>
    <p:sldId id="279" r:id="rId1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7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2060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2065"/>
              </a:lnSpc>
            </a:pPr>
            <a:r>
              <a:rPr spc="-15" dirty="0"/>
              <a:t>Стоимость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услуги: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20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2060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2065"/>
              </a:lnSpc>
            </a:pPr>
            <a:r>
              <a:rPr spc="-15" dirty="0"/>
              <a:t>Стоимость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услуги: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2060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2065"/>
              </a:lnSpc>
            </a:pPr>
            <a:r>
              <a:rPr spc="-15" dirty="0"/>
              <a:t>Стоимость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услуги: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482851" y="2473452"/>
            <a:ext cx="6630922" cy="1118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50976" y="3022092"/>
            <a:ext cx="7693151" cy="1118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673351" y="3570732"/>
            <a:ext cx="1691639" cy="1118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703575" y="3570732"/>
            <a:ext cx="816863" cy="11186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859023" y="3570732"/>
            <a:ext cx="4946903" cy="11186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2060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2065"/>
              </a:lnSpc>
            </a:pPr>
            <a:r>
              <a:rPr spc="-15" dirty="0"/>
              <a:t>Стоимость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услуги: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2060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2065"/>
              </a:lnSpc>
            </a:pPr>
            <a:r>
              <a:rPr spc="-15" dirty="0"/>
              <a:t>Стоимость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услуги: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51451" y="377780"/>
            <a:ext cx="6241097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9186" y="2055983"/>
            <a:ext cx="8274684" cy="2743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20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5758" y="5379936"/>
            <a:ext cx="1141730" cy="553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2060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2065"/>
              </a:lnSpc>
            </a:pPr>
            <a:r>
              <a:rPr spc="-15" dirty="0"/>
              <a:t>Стоимость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услуги: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0512" y="2587870"/>
            <a:ext cx="6940550" cy="173164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065" marR="5080" indent="3810" algn="ctr">
              <a:lnSpc>
                <a:spcPts val="4320"/>
              </a:lnSpc>
              <a:spcBef>
                <a:spcPts val="640"/>
              </a:spcBef>
              <a:tabLst>
                <a:tab pos="3735070" algn="l"/>
              </a:tabLst>
            </a:pPr>
            <a:r>
              <a:rPr sz="4000" spc="-10" dirty="0">
                <a:solidFill>
                  <a:srgbClr val="002060"/>
                </a:solidFill>
                <a:latin typeface="Calibri"/>
                <a:cs typeface="Calibri"/>
              </a:rPr>
              <a:t>ПЛАНИРУЕМЫЕ	</a:t>
            </a:r>
            <a:r>
              <a:rPr sz="4000" spc="-45" dirty="0">
                <a:solidFill>
                  <a:srgbClr val="002060"/>
                </a:solidFill>
                <a:latin typeface="Calibri"/>
                <a:cs typeface="Calibri"/>
              </a:rPr>
              <a:t>ПЛАТНЫЕ  </a:t>
            </a:r>
            <a:r>
              <a:rPr sz="4000" spc="-50" dirty="0">
                <a:solidFill>
                  <a:srgbClr val="002060"/>
                </a:solidFill>
                <a:latin typeface="Calibri"/>
                <a:cs typeface="Calibri"/>
              </a:rPr>
              <a:t>ОБРАЗОВАТЕЛЬНЫЕ </a:t>
            </a:r>
            <a:r>
              <a:rPr sz="4000" spc="-30" dirty="0">
                <a:solidFill>
                  <a:srgbClr val="002060"/>
                </a:solidFill>
                <a:latin typeface="Calibri"/>
                <a:cs typeface="Calibri"/>
              </a:rPr>
              <a:t>УСЛУГИ </a:t>
            </a:r>
            <a:r>
              <a:rPr sz="4000" spc="-5" dirty="0">
                <a:solidFill>
                  <a:srgbClr val="002060"/>
                </a:solidFill>
                <a:latin typeface="Calibri"/>
                <a:cs typeface="Calibri"/>
              </a:rPr>
              <a:t>НА  </a:t>
            </a:r>
            <a:r>
              <a:rPr sz="4000" spc="-5" dirty="0" smtClean="0">
                <a:solidFill>
                  <a:srgbClr val="002060"/>
                </a:solidFill>
                <a:latin typeface="Calibri"/>
                <a:cs typeface="Calibri"/>
              </a:rPr>
              <a:t>202</a:t>
            </a:r>
            <a:r>
              <a:rPr lang="ru-RU" sz="4000" spc="-5" dirty="0" smtClean="0">
                <a:solidFill>
                  <a:srgbClr val="002060"/>
                </a:solidFill>
                <a:latin typeface="Calibri"/>
                <a:cs typeface="Calibri"/>
              </a:rPr>
              <a:t>3</a:t>
            </a:r>
            <a:r>
              <a:rPr sz="4000" spc="-5" dirty="0" smtClean="0">
                <a:solidFill>
                  <a:srgbClr val="002060"/>
                </a:solidFill>
                <a:latin typeface="Calibri"/>
                <a:cs typeface="Calibri"/>
              </a:rPr>
              <a:t>-202</a:t>
            </a:r>
            <a:r>
              <a:rPr lang="ru-RU" sz="4000" spc="-5" dirty="0" smtClean="0">
                <a:solidFill>
                  <a:srgbClr val="002060"/>
                </a:solidFill>
                <a:latin typeface="Calibri"/>
                <a:cs typeface="Calibri"/>
              </a:rPr>
              <a:t>4</a:t>
            </a:r>
            <a:r>
              <a:rPr sz="4000" spc="-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002060"/>
                </a:solidFill>
                <a:latin typeface="Calibri"/>
                <a:cs typeface="Calibri"/>
              </a:rPr>
              <a:t>УЧЕБНЫЙ</a:t>
            </a:r>
            <a:r>
              <a:rPr sz="40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4000" spc="-80" dirty="0">
                <a:solidFill>
                  <a:srgbClr val="002060"/>
                </a:solidFill>
                <a:latin typeface="Calibri"/>
                <a:cs typeface="Calibri"/>
              </a:rPr>
              <a:t>ГОД</a:t>
            </a: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4452" y="228600"/>
            <a:ext cx="462594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74590" algn="l"/>
              </a:tabLst>
            </a:pPr>
            <a:r>
              <a:rPr lang="ru-RU" sz="3200" spc="-15" dirty="0" smtClean="0"/>
              <a:t>Волейбол для взрослых </a:t>
            </a:r>
            <a:endParaRPr sz="3200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09600" y="990600"/>
            <a:ext cx="810463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0" algn="l"/>
              </a:tabLst>
            </a:pP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Цель	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программы:	</a:t>
            </a:r>
            <a:endParaRPr lang="ru-RU" sz="2400" b="1" spc="-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100"/>
              </a:spcBef>
              <a:tabLst>
                <a:tab pos="0" algn="l"/>
              </a:tabLst>
            </a:pPr>
            <a:r>
              <a:rPr lang="ru-RU" sz="2400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оздоровление и разгрузка после рабочего дня</a:t>
            </a:r>
            <a:endParaRPr sz="2400" dirty="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364249"/>
              </p:ext>
            </p:extLst>
          </p:nvPr>
        </p:nvGraphicFramePr>
        <p:xfrm>
          <a:off x="2590800" y="5068191"/>
          <a:ext cx="6028530" cy="1194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6364"/>
                <a:gridCol w="1137496"/>
                <a:gridCol w="1299327"/>
                <a:gridCol w="1955343"/>
              </a:tblGrid>
              <a:tr h="6827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Возраст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Часов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неделю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стоимость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 часа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Стоимость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R="18605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месяц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</a:tr>
              <a:tr h="5120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17+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35"/>
                        </a:lnSpc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200,00</a:t>
                      </a:r>
                      <a:endParaRPr sz="2400" dirty="0">
                        <a:solidFill>
                          <a:srgbClr val="00206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89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1600,00</a:t>
                      </a:r>
                      <a:endParaRPr sz="2400" dirty="0">
                        <a:solidFill>
                          <a:srgbClr val="00206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609600" y="5091579"/>
            <a:ext cx="1656442" cy="553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pc="-15" dirty="0"/>
              <a:t>Стоимость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услуги: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35051" y="4572000"/>
            <a:ext cx="3213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080">
              <a:lnSpc>
                <a:spcPct val="100000"/>
              </a:lnSpc>
              <a:spcBef>
                <a:spcPts val="215"/>
              </a:spcBef>
            </a:pPr>
            <a:r>
              <a:rPr lang="ru-RU" b="1" spc="-5" dirty="0" smtClean="0">
                <a:solidFill>
                  <a:srgbClr val="C00000"/>
                </a:solidFill>
                <a:cs typeface="Calibri"/>
              </a:rPr>
              <a:t>Уч</a:t>
            </a:r>
            <a:r>
              <a:rPr lang="ru-RU" b="1" spc="5" dirty="0" smtClean="0">
                <a:solidFill>
                  <a:srgbClr val="C00000"/>
                </a:solidFill>
                <a:cs typeface="Calibri"/>
              </a:rPr>
              <a:t>и</a:t>
            </a:r>
            <a:r>
              <a:rPr lang="ru-RU" b="1" spc="-20" dirty="0" smtClean="0">
                <a:solidFill>
                  <a:srgbClr val="C00000"/>
                </a:solidFill>
                <a:cs typeface="Calibri"/>
              </a:rPr>
              <a:t>те</a:t>
            </a:r>
            <a:r>
              <a:rPr lang="ru-RU" b="1" dirty="0" smtClean="0">
                <a:solidFill>
                  <a:srgbClr val="C00000"/>
                </a:solidFill>
                <a:cs typeface="Calibri"/>
              </a:rPr>
              <a:t>л</a:t>
            </a:r>
            <a:r>
              <a:rPr lang="ru-RU" b="1" spc="-5" dirty="0" smtClean="0">
                <a:solidFill>
                  <a:srgbClr val="C00000"/>
                </a:solidFill>
                <a:cs typeface="Calibri"/>
              </a:rPr>
              <a:t>ь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dirty="0" smtClean="0">
                <a:solidFill>
                  <a:srgbClr val="C00000"/>
                </a:solidFill>
                <a:cs typeface="Calibri"/>
              </a:rPr>
              <a:t>физической культуры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759766"/>
            <a:ext cx="3558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Группа – 12 - 14 человек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865" y="2743200"/>
            <a:ext cx="5393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Вторник, четверг с 21.00 до 22.00 часов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644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228600"/>
            <a:ext cx="80772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4974590" algn="l"/>
              </a:tabLst>
            </a:pPr>
            <a:r>
              <a:rPr lang="ru-RU" sz="3200" spc="-15" dirty="0" smtClean="0"/>
              <a:t>Фитнес, эстрадные танцы </a:t>
            </a:r>
            <a:br>
              <a:rPr lang="ru-RU" sz="3200" spc="-15" dirty="0" smtClean="0"/>
            </a:br>
            <a:r>
              <a:rPr lang="ru-RU" sz="3200" spc="-15" dirty="0" smtClean="0"/>
              <a:t>для родителей</a:t>
            </a:r>
            <a:endParaRPr sz="3200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0865" y="1370292"/>
            <a:ext cx="810463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0" algn="l"/>
              </a:tabLst>
            </a:pP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Цель	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программы:	</a:t>
            </a:r>
            <a:endParaRPr lang="ru-RU" sz="2400" b="1" spc="-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100"/>
              </a:spcBef>
              <a:tabLst>
                <a:tab pos="0" algn="l"/>
              </a:tabLst>
            </a:pPr>
            <a:r>
              <a:rPr lang="ru-RU" sz="2400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оздоровление </a:t>
            </a:r>
            <a:r>
              <a:rPr lang="ru-RU" sz="2400" spc="-2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lang="ru-RU" sz="2400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восстановление</a:t>
            </a:r>
            <a:endParaRPr sz="2400" dirty="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824089"/>
              </p:ext>
            </p:extLst>
          </p:nvPr>
        </p:nvGraphicFramePr>
        <p:xfrm>
          <a:off x="2606965" y="4559913"/>
          <a:ext cx="6028530" cy="2145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6364"/>
                <a:gridCol w="1137496"/>
                <a:gridCol w="1299327"/>
                <a:gridCol w="1955343"/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600" b="1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Услуга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Часов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неделю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стоимость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 часа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Стоимость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R="18605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месяц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</a:tr>
              <a:tr h="5120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Фитнес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35"/>
                        </a:lnSpc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300,00</a:t>
                      </a:r>
                      <a:endParaRPr sz="2400" dirty="0">
                        <a:solidFill>
                          <a:srgbClr val="00206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89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1200,00</a:t>
                      </a:r>
                      <a:endParaRPr sz="2400" dirty="0">
                        <a:solidFill>
                          <a:srgbClr val="00206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Танцы</a:t>
                      </a:r>
                      <a:endParaRPr sz="2400" dirty="0">
                        <a:solidFill>
                          <a:srgbClr val="00206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35"/>
                        </a:lnSpc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 dirty="0">
                        <a:solidFill>
                          <a:srgbClr val="00206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300,00</a:t>
                      </a:r>
                      <a:endParaRPr sz="2400" dirty="0">
                        <a:solidFill>
                          <a:srgbClr val="00206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89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1200,00</a:t>
                      </a:r>
                      <a:endParaRPr sz="2400" dirty="0">
                        <a:solidFill>
                          <a:srgbClr val="00206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Комплекс</a:t>
                      </a:r>
                      <a:endParaRPr sz="2400" dirty="0">
                        <a:solidFill>
                          <a:srgbClr val="00206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35"/>
                        </a:lnSpc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2400" dirty="0">
                        <a:solidFill>
                          <a:srgbClr val="00206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250,00</a:t>
                      </a:r>
                      <a:endParaRPr sz="2400" dirty="0">
                        <a:solidFill>
                          <a:srgbClr val="00206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89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2000,00</a:t>
                      </a:r>
                      <a:endParaRPr sz="2400" dirty="0">
                        <a:solidFill>
                          <a:srgbClr val="00206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685800" y="4724400"/>
            <a:ext cx="1656442" cy="553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pc="-15" dirty="0"/>
              <a:t>Стоимость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услуги: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7800" y="1278622"/>
            <a:ext cx="3695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Группа от 12 - 16 человек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890" y="2286000"/>
            <a:ext cx="68990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Фитнес: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суббота с 10.00 до 11.00 часов</a:t>
            </a:r>
          </a:p>
          <a:p>
            <a:pPr>
              <a:lnSpc>
                <a:spcPct val="20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Эстрадные танцы: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суббота с 11.00 до 12.00 часов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38150" y="3849469"/>
            <a:ext cx="4605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0" dirty="0" smtClean="0">
                <a:solidFill>
                  <a:srgbClr val="C00000"/>
                </a:solidFill>
                <a:cs typeface="Calibri"/>
              </a:rPr>
              <a:t>Педагог дополнительного </a:t>
            </a:r>
            <a:r>
              <a:rPr lang="ru-RU" b="1" spc="-5" dirty="0" smtClean="0">
                <a:solidFill>
                  <a:srgbClr val="C00000"/>
                </a:solidFill>
                <a:cs typeface="Calibri"/>
              </a:rPr>
              <a:t>образования </a:t>
            </a:r>
          </a:p>
          <a:p>
            <a:r>
              <a:rPr lang="ru-RU" b="1" spc="-5" dirty="0" smtClean="0">
                <a:solidFill>
                  <a:srgbClr val="C00000"/>
                </a:solidFill>
                <a:cs typeface="Calibri"/>
              </a:rPr>
              <a:t>Яна Сергеевна Дружинина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86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6557" y="0"/>
            <a:ext cx="6183630" cy="9662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R="5080" indent="12700" algn="ctr">
              <a:lnSpc>
                <a:spcPts val="3460"/>
              </a:lnSpc>
              <a:spcBef>
                <a:spcPts val="535"/>
              </a:spcBef>
              <a:tabLst>
                <a:tab pos="3396615" algn="l"/>
              </a:tabLst>
            </a:pPr>
            <a:r>
              <a:rPr sz="2800" spc="-15" dirty="0" smtClean="0"/>
              <a:t>«</a:t>
            </a:r>
            <a:r>
              <a:rPr lang="ru-RU" sz="3200" spc="-15" dirty="0" smtClean="0"/>
              <a:t>Школа танцев</a:t>
            </a:r>
            <a:r>
              <a:rPr sz="3200" dirty="0" smtClean="0"/>
              <a:t>» 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sz="3200" dirty="0" err="1" smtClean="0"/>
              <a:t>для</a:t>
            </a:r>
            <a:r>
              <a:rPr sz="3200" spc="15" dirty="0" smtClean="0"/>
              <a:t> </a:t>
            </a:r>
            <a:r>
              <a:rPr sz="3200" dirty="0" err="1" smtClean="0"/>
              <a:t>детей</a:t>
            </a:r>
            <a:r>
              <a:rPr lang="ru-RU" sz="3200" dirty="0" smtClean="0"/>
              <a:t> начальной школы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3670824" y="1110519"/>
            <a:ext cx="2479675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ts val="2735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Цель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35"/>
              </a:lnSpc>
            </a:pP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целенаправленное,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25276" y="1110519"/>
            <a:ext cx="2197100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ts val="2735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4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4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ы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R="5080" algn="r">
              <a:lnSpc>
                <a:spcPts val="2735"/>
              </a:lnSpc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сис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400" spc="-6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ти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ч</a:t>
            </a:r>
            <a:r>
              <a:rPr sz="2400" spc="5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spc="-125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0824" y="1768887"/>
            <a:ext cx="505015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воздействие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формирование 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личности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ребенка средствами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игровой  гимнастики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2716" y="2875287"/>
            <a:ext cx="5076084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2900" algn="just">
              <a:lnSpc>
                <a:spcPct val="100000"/>
              </a:lnSpc>
              <a:spcBef>
                <a:spcPts val="100"/>
              </a:spcBef>
              <a:tabLst>
                <a:tab pos="1592580" algn="l"/>
                <a:tab pos="3585845" algn="l"/>
              </a:tabLst>
            </a:pPr>
            <a:r>
              <a:rPr sz="2400" b="1" spc="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З</a:t>
            </a:r>
            <a:r>
              <a:rPr sz="24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b="1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400" b="1" spc="-1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чи</a:t>
            </a:r>
            <a:r>
              <a:rPr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про</a:t>
            </a:r>
            <a:r>
              <a:rPr sz="24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400" b="1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рам</a:t>
            </a:r>
            <a:r>
              <a:rPr sz="2400" b="1" spc="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400" b="1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ы</a:t>
            </a:r>
            <a:r>
              <a:rPr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: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/>
                <a:cs typeface="Times New Roman"/>
              </a:rPr>
              <a:t>укрепление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здоровья, совершенствование психомоторных способностей </a:t>
            </a:r>
            <a:r>
              <a:rPr lang="ru-RU" sz="2400" dirty="0">
                <a:solidFill>
                  <a:srgbClr val="002060"/>
                </a:solidFill>
                <a:latin typeface="Times New Roman"/>
                <a:cs typeface="Times New Roman"/>
              </a:rPr>
              <a:t>школьников, развитие творческих созидательных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способностей</a:t>
            </a:r>
            <a:r>
              <a:rPr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endParaRPr sz="2400" dirty="0">
              <a:latin typeface="Times New Roman"/>
              <a:cs typeface="Times New Roman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86754"/>
              </p:ext>
            </p:extLst>
          </p:nvPr>
        </p:nvGraphicFramePr>
        <p:xfrm>
          <a:off x="2471941" y="5267558"/>
          <a:ext cx="6381114" cy="10211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4950"/>
                <a:gridCol w="1433195"/>
                <a:gridCol w="1648459"/>
                <a:gridCol w="1794510"/>
              </a:tblGrid>
              <a:tr h="5608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Возраст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ts val="1820"/>
                        </a:lnSpc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600" b="1" spc="-8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3727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b="1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неделю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стоимость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 часа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605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Стоимость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R="18478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месяц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</a:tr>
              <a:tr h="46027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2400" spc="-8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35"/>
                        </a:lnSpc>
                      </a:pPr>
                      <a:r>
                        <a:rPr sz="24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2400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300</a:t>
                      </a:r>
                      <a:r>
                        <a:rPr sz="2400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,00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35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2400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1200</a:t>
                      </a:r>
                      <a:r>
                        <a:rPr sz="2400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,00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260603" y="966215"/>
            <a:ext cx="2939795" cy="1819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80638" y="2523347"/>
            <a:ext cx="2821566" cy="17725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63219" y="5171583"/>
            <a:ext cx="1271270" cy="612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85"/>
              </a:lnSpc>
            </a:pPr>
            <a:r>
              <a:rPr sz="20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000" b="1" spc="-4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0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0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0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ь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услуги: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19600" y="4572000"/>
            <a:ext cx="4605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0" dirty="0" smtClean="0">
                <a:solidFill>
                  <a:srgbClr val="C00000"/>
                </a:solidFill>
                <a:cs typeface="Calibri"/>
              </a:rPr>
              <a:t>Педагог дополнительного </a:t>
            </a:r>
            <a:r>
              <a:rPr lang="ru-RU" b="1" spc="-5" dirty="0" smtClean="0">
                <a:solidFill>
                  <a:srgbClr val="C00000"/>
                </a:solidFill>
                <a:cs typeface="Calibri"/>
              </a:rPr>
              <a:t>образования </a:t>
            </a:r>
          </a:p>
          <a:p>
            <a:r>
              <a:rPr lang="ru-RU" b="1" spc="-5" dirty="0" smtClean="0">
                <a:solidFill>
                  <a:srgbClr val="C00000"/>
                </a:solidFill>
                <a:cs typeface="Calibri"/>
              </a:rPr>
              <a:t>Яна Сергеевна Дружинина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411" y="152400"/>
            <a:ext cx="8615989" cy="51744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R="5080" indent="12700" algn="ctr">
              <a:lnSpc>
                <a:spcPts val="3460"/>
              </a:lnSpc>
              <a:spcBef>
                <a:spcPts val="535"/>
              </a:spcBef>
              <a:tabLst>
                <a:tab pos="3396615" algn="l"/>
              </a:tabLst>
            </a:pPr>
            <a:r>
              <a:rPr lang="ru-RU" sz="2800" dirty="0"/>
              <a:t>Путешествие в мир </a:t>
            </a:r>
            <a:r>
              <a:rPr lang="ru-RU" sz="2800" dirty="0" smtClean="0"/>
              <a:t>английского языка для 1 класса</a:t>
            </a:r>
            <a:endParaRPr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3201458" y="914400"/>
            <a:ext cx="5521976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algn="just">
              <a:lnSpc>
                <a:spcPts val="2735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адаптация младших школьников к английскому языку, погружение в мир языка и языковой культуры.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6850" y="2875287"/>
            <a:ext cx="8236584" cy="15286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2900">
              <a:lnSpc>
                <a:spcPct val="100000"/>
              </a:lnSpc>
              <a:spcBef>
                <a:spcPts val="100"/>
              </a:spcBef>
              <a:tabLst>
                <a:tab pos="1592580" algn="l"/>
                <a:tab pos="3585845" algn="l"/>
              </a:tabLst>
            </a:pPr>
            <a:r>
              <a:rPr sz="24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З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400" b="1" spc="-10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чи	</a:t>
            </a:r>
            <a:r>
              <a:rPr lang="ru-RU" sz="24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программы</a:t>
            </a:r>
            <a:r>
              <a:rPr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:</a:t>
            </a:r>
            <a:endParaRPr lang="ru-RU" sz="2400" b="1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5080" indent="-12700">
              <a:lnSpc>
                <a:spcPct val="100000"/>
              </a:lnSpc>
              <a:spcBef>
                <a:spcPts val="100"/>
              </a:spcBef>
              <a:tabLst>
                <a:tab pos="1592580" algn="l"/>
                <a:tab pos="3585845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расширить кругозор обучающего;</a:t>
            </a:r>
            <a:endParaRPr lang="ru-RU" sz="2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5080" indent="-12700">
              <a:lnSpc>
                <a:spcPct val="100000"/>
              </a:lnSpc>
              <a:spcBef>
                <a:spcPts val="100"/>
              </a:spcBef>
              <a:tabLst>
                <a:tab pos="1592580" algn="l"/>
                <a:tab pos="3585845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сформировать основу коммуникативных навыков;</a:t>
            </a:r>
          </a:p>
          <a:p>
            <a:pPr marL="12700" marR="5080" indent="-12700">
              <a:lnSpc>
                <a:spcPct val="100000"/>
              </a:lnSpc>
              <a:spcBef>
                <a:spcPts val="100"/>
              </a:spcBef>
              <a:tabLst>
                <a:tab pos="1592580" algn="l"/>
                <a:tab pos="3585845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разбудить интерес к изучению английского языка.</a:t>
            </a:r>
            <a:endParaRPr sz="2400" dirty="0">
              <a:latin typeface="Times New Roman"/>
              <a:cs typeface="Times New Roman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718005"/>
              </p:ext>
            </p:extLst>
          </p:nvPr>
        </p:nvGraphicFramePr>
        <p:xfrm>
          <a:off x="2471941" y="5267558"/>
          <a:ext cx="6381114" cy="10211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4950"/>
                <a:gridCol w="1433195"/>
                <a:gridCol w="1648459"/>
                <a:gridCol w="1794510"/>
              </a:tblGrid>
              <a:tr h="5608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Возраст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ts val="1820"/>
                        </a:lnSpc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600" b="1" spc="-8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3727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b="1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неделю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стоимость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 часа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605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Стоимость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R="18478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месяц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</a:tr>
              <a:tr h="46027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2400" spc="-8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35"/>
                        </a:lnSpc>
                      </a:pPr>
                      <a:r>
                        <a:rPr sz="24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2400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350</a:t>
                      </a:r>
                      <a:r>
                        <a:rPr sz="2400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,00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35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2400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1400</a:t>
                      </a:r>
                      <a:r>
                        <a:rPr sz="2400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,00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663219" y="5171583"/>
            <a:ext cx="1271270" cy="612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85"/>
              </a:lnSpc>
            </a:pPr>
            <a:r>
              <a:rPr sz="20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000" b="1" spc="-4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0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0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0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ь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услуги: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10200" y="4403911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0" dirty="0" smtClean="0">
                <a:solidFill>
                  <a:srgbClr val="C00000"/>
                </a:solidFill>
                <a:cs typeface="Calibri"/>
              </a:rPr>
              <a:t>Учитель иностранного языка</a:t>
            </a:r>
            <a:endParaRPr lang="ru-RU" b="1" spc="-5" dirty="0" smtClean="0">
              <a:solidFill>
                <a:srgbClr val="C00000"/>
              </a:solidFill>
              <a:cs typeface="Calibri"/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Яна </a:t>
            </a:r>
            <a:r>
              <a:rPr lang="ru-RU" b="1" dirty="0" smtClean="0">
                <a:solidFill>
                  <a:srgbClr val="FF0000"/>
                </a:solidFill>
              </a:rPr>
              <a:t>Михайловна Пономарева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Масютин И.В\Pictures\trav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11" y="838200"/>
            <a:ext cx="3262984" cy="2168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24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6850" y="152400"/>
            <a:ext cx="8428550" cy="9662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R="5080" indent="12700" algn="ctr">
              <a:lnSpc>
                <a:spcPts val="3460"/>
              </a:lnSpc>
              <a:spcBef>
                <a:spcPts val="535"/>
              </a:spcBef>
              <a:tabLst>
                <a:tab pos="3396615" algn="l"/>
              </a:tabLst>
            </a:pPr>
            <a:r>
              <a:rPr lang="ru-RU" sz="2800" dirty="0"/>
              <a:t>Путешествие в страну </a:t>
            </a:r>
            <a:r>
              <a:rPr lang="ru-RU" sz="2800" dirty="0" smtClean="0"/>
              <a:t>Знай-ка </a:t>
            </a:r>
            <a:br>
              <a:rPr lang="ru-RU" sz="2800" dirty="0" smtClean="0"/>
            </a:br>
            <a:r>
              <a:rPr lang="ru-RU" sz="2800" dirty="0" smtClean="0"/>
              <a:t>для будущих первоклассников</a:t>
            </a:r>
            <a:endParaRPr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3657600" y="1456333"/>
            <a:ext cx="5181600" cy="17440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algn="just">
              <a:lnSpc>
                <a:spcPts val="2735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к школе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обобщить математические, познавательные способности,, расширять и активизировать словарь детей).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000" y="3132400"/>
            <a:ext cx="8762999" cy="151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2900">
              <a:lnSpc>
                <a:spcPct val="100000"/>
              </a:lnSpc>
              <a:spcBef>
                <a:spcPts val="100"/>
              </a:spcBef>
              <a:tabLst>
                <a:tab pos="1592580" algn="l"/>
                <a:tab pos="3585845" algn="l"/>
              </a:tabLst>
            </a:pPr>
            <a:r>
              <a:rPr sz="24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З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2400" b="1" spc="-10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чи	</a:t>
            </a:r>
            <a:r>
              <a:rPr lang="ru-RU" sz="24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программы</a:t>
            </a:r>
            <a:r>
              <a:rPr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:</a:t>
            </a:r>
            <a:endParaRPr lang="ru-RU" sz="2400" b="1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5080" indent="-12700">
              <a:lnSpc>
                <a:spcPct val="100000"/>
              </a:lnSpc>
              <a:spcBef>
                <a:spcPts val="100"/>
              </a:spcBef>
              <a:tabLst>
                <a:tab pos="1592580" algn="l"/>
                <a:tab pos="3585845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- развивать память, логическое мышление, усидчивость, смекалку;</a:t>
            </a:r>
          </a:p>
          <a:p>
            <a:pPr marL="12700" marR="5080" indent="-12700">
              <a:lnSpc>
                <a:spcPct val="100000"/>
              </a:lnSpc>
              <a:spcBef>
                <a:spcPts val="100"/>
              </a:spcBef>
              <a:tabLst>
                <a:tab pos="1592580" algn="l"/>
                <a:tab pos="3585845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- воспитывать уважение друг к другу, интерес к обучению, прививать чувства товарищества</a:t>
            </a:r>
            <a:r>
              <a:rPr lang="ru-RU" sz="2400" dirty="0" smtClean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39899"/>
              </p:ext>
            </p:extLst>
          </p:nvPr>
        </p:nvGraphicFramePr>
        <p:xfrm>
          <a:off x="2471941" y="5379698"/>
          <a:ext cx="6381114" cy="10211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4950"/>
                <a:gridCol w="1433195"/>
                <a:gridCol w="1648459"/>
                <a:gridCol w="1794510"/>
              </a:tblGrid>
              <a:tr h="5608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Возраст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ts val="1820"/>
                        </a:lnSpc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600" b="1" spc="-8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3727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b="1" spc="-15" dirty="0" err="1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неделю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стоимость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 часа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605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Стоимость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R="18478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месяц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</a:tr>
              <a:tr h="46027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2400" spc="-8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35"/>
                        </a:lnSpc>
                      </a:pPr>
                      <a:r>
                        <a:rPr sz="24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2400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375</a:t>
                      </a:r>
                      <a:r>
                        <a:rPr sz="2400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,00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35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2400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1500</a:t>
                      </a:r>
                      <a:r>
                        <a:rPr sz="2400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,00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663219" y="5330825"/>
            <a:ext cx="1271270" cy="612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85"/>
              </a:lnSpc>
            </a:pPr>
            <a:r>
              <a:rPr sz="20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000" b="1" spc="-4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0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0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0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ь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услуги: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34614" y="4780002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0" dirty="0" smtClean="0">
                <a:solidFill>
                  <a:srgbClr val="C00000"/>
                </a:solidFill>
                <a:cs typeface="Calibri"/>
              </a:rPr>
              <a:t>Учителя начальных классов</a:t>
            </a:r>
            <a:endParaRPr lang="ru-RU" b="1" spc="-5" dirty="0" smtClean="0">
              <a:solidFill>
                <a:srgbClr val="C00000"/>
              </a:solidFill>
              <a:cs typeface="Calibri"/>
            </a:endParaRPr>
          </a:p>
        </p:txBody>
      </p:sp>
      <p:pic>
        <p:nvPicPr>
          <p:cNvPr id="3074" name="Picture 2" descr="C:\Users\Масютин И.В\Pictures\d0f57e71-2e90-41b2-8ce1-a62015ace6a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16000"/>
            <a:ext cx="3413277" cy="210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399" y="6320135"/>
            <a:ext cx="3124200" cy="461665"/>
          </a:xfrm>
          <a:prstGeom prst="rect">
            <a:avLst/>
          </a:prstGeom>
          <a:noFill/>
          <a:ln w="25400" cmpd="thinThick">
            <a:noFill/>
            <a:prstDash val="sysDot"/>
            <a:beve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от 15 человек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6850" y="152400"/>
            <a:ext cx="8428550" cy="51744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R="5080" indent="12700" algn="ctr">
              <a:lnSpc>
                <a:spcPts val="3460"/>
              </a:lnSpc>
              <a:spcBef>
                <a:spcPts val="535"/>
              </a:spcBef>
              <a:tabLst>
                <a:tab pos="3396615" algn="l"/>
              </a:tabLst>
            </a:pPr>
            <a:r>
              <a:rPr lang="ru-RU" sz="2800" dirty="0"/>
              <a:t>«Русская словесность</a:t>
            </a:r>
            <a:r>
              <a:rPr lang="ru-RU" sz="2800" dirty="0" smtClean="0"/>
              <a:t>» для 9, 11 классов</a:t>
            </a:r>
            <a:endParaRPr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0" y="853430"/>
            <a:ext cx="8842899" cy="217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algn="just">
              <a:lnSpc>
                <a:spcPct val="15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программы: </a:t>
            </a:r>
          </a:p>
          <a:p>
            <a:pPr marL="355600" algn="just">
              <a:lnSpc>
                <a:spcPct val="150000"/>
              </a:lnSpc>
              <a:spcBef>
                <a:spcPts val="10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языковой и лингвистической компетенции при подготовке к ОГЭ, ЕГЭ освоение необходимых знаний о языке как знаковой системе.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422395"/>
              </p:ext>
            </p:extLst>
          </p:nvPr>
        </p:nvGraphicFramePr>
        <p:xfrm>
          <a:off x="2461785" y="4609236"/>
          <a:ext cx="6381114" cy="10211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4950"/>
                <a:gridCol w="1433195"/>
                <a:gridCol w="1648459"/>
                <a:gridCol w="1794510"/>
              </a:tblGrid>
              <a:tr h="5608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Возраст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ts val="1820"/>
                        </a:lnSpc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600" b="1" spc="-8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3727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b="1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неделю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стоимость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 часа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605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Стоимость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R="18478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месяц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</a:tr>
              <a:tr h="46027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r>
                        <a:rPr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r>
                        <a:rPr sz="2400" spc="-8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35"/>
                        </a:lnSpc>
                      </a:pPr>
                      <a:r>
                        <a:rPr sz="24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2400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400</a:t>
                      </a:r>
                      <a:r>
                        <a:rPr sz="2400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,00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35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2400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1600</a:t>
                      </a:r>
                      <a:r>
                        <a:rPr sz="2400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,00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762000" y="4629273"/>
            <a:ext cx="1271270" cy="612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85"/>
              </a:lnSpc>
            </a:pPr>
            <a:r>
              <a:rPr sz="20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000" b="1" spc="-4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0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0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0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ь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услуги: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78348" y="3810000"/>
            <a:ext cx="6480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spc="-10" dirty="0" smtClean="0">
                <a:solidFill>
                  <a:srgbClr val="C00000"/>
                </a:solidFill>
                <a:cs typeface="Calibri"/>
              </a:rPr>
              <a:t>Учителя русского языка</a:t>
            </a:r>
            <a:endParaRPr lang="ru-RU" b="1" spc="-5" dirty="0" smtClean="0">
              <a:solidFill>
                <a:srgbClr val="C00000"/>
              </a:solidFill>
              <a:cs typeface="Calibri"/>
            </a:endParaRPr>
          </a:p>
          <a:p>
            <a:pPr algn="r"/>
            <a:r>
              <a:rPr lang="ru-RU" b="1" spc="-5" dirty="0" smtClean="0">
                <a:solidFill>
                  <a:srgbClr val="C00000"/>
                </a:solidFill>
                <a:cs typeface="Calibri"/>
              </a:rPr>
              <a:t>Гамбург Любовь Михайловна (ОГЭ)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78349" y="5811859"/>
            <a:ext cx="3886200" cy="523220"/>
          </a:xfrm>
          <a:prstGeom prst="rect">
            <a:avLst/>
          </a:prstGeom>
          <a:noFill/>
          <a:ln w="25400" cmpd="thinThick">
            <a:noFill/>
            <a:prstDash val="sysDot"/>
            <a:beve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от 15 человек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87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6850" y="152400"/>
            <a:ext cx="8428550" cy="9662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R="5080" indent="12700" algn="ctr">
              <a:lnSpc>
                <a:spcPts val="3460"/>
              </a:lnSpc>
              <a:spcBef>
                <a:spcPts val="535"/>
              </a:spcBef>
              <a:tabLst>
                <a:tab pos="3396615" algn="l"/>
              </a:tabLst>
            </a:pPr>
            <a:r>
              <a:rPr lang="ru-RU" sz="2800" dirty="0" smtClean="0"/>
              <a:t>«</a:t>
            </a:r>
            <a:r>
              <a:rPr lang="ru-RU" sz="2800" dirty="0"/>
              <a:t>Основы генетического анализа</a:t>
            </a:r>
            <a:r>
              <a:rPr lang="ru-RU" sz="2800" dirty="0" smtClean="0"/>
              <a:t>» </a:t>
            </a:r>
            <a:br>
              <a:rPr lang="ru-RU" sz="2800" dirty="0" smtClean="0"/>
            </a:br>
            <a:r>
              <a:rPr lang="ru-RU" sz="2800" dirty="0" smtClean="0"/>
              <a:t>для биологов 9, 11 классов</a:t>
            </a:r>
            <a:endParaRPr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740" y="1295400"/>
            <a:ext cx="8842899" cy="16212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algn="just">
              <a:lnSpc>
                <a:spcPct val="15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программы: </a:t>
            </a:r>
          </a:p>
          <a:p>
            <a:pPr marL="355600" algn="just">
              <a:lnSpc>
                <a:spcPct val="150000"/>
              </a:lnSpc>
              <a:spcBef>
                <a:spcPts val="10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к успешной сдаче ОГЭ и ЕГЭ по биологии учащимися 9, 11 классов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636880"/>
              </p:ext>
            </p:extLst>
          </p:nvPr>
        </p:nvGraphicFramePr>
        <p:xfrm>
          <a:off x="2487678" y="4572000"/>
          <a:ext cx="6381114" cy="10211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4950"/>
                <a:gridCol w="1433195"/>
                <a:gridCol w="1648459"/>
                <a:gridCol w="1794510"/>
              </a:tblGrid>
              <a:tr h="5608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Возраст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ts val="1820"/>
                        </a:lnSpc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600" b="1" spc="-8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3727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b="1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неделю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стоимость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 часа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605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Стоимость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R="18478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месяц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</a:tr>
              <a:tr h="46027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r>
                        <a:rPr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r>
                        <a:rPr sz="2400" spc="-8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35"/>
                        </a:lnSpc>
                      </a:pPr>
                      <a:r>
                        <a:rPr sz="24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2400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400</a:t>
                      </a:r>
                      <a:r>
                        <a:rPr sz="2400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,00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35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2400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1600</a:t>
                      </a:r>
                      <a:r>
                        <a:rPr sz="2400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,00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838200" y="4572000"/>
            <a:ext cx="1271270" cy="612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85"/>
              </a:lnSpc>
            </a:pPr>
            <a:r>
              <a:rPr sz="20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000" b="1" spc="-4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0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0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0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ь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услуги: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93294" y="3810000"/>
            <a:ext cx="2975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spc="-10" dirty="0" smtClean="0">
                <a:solidFill>
                  <a:srgbClr val="C00000"/>
                </a:solidFill>
                <a:cs typeface="Calibri"/>
              </a:rPr>
              <a:t>Учитель биологии</a:t>
            </a:r>
            <a:endParaRPr lang="ru-RU" b="1" spc="-5" dirty="0" smtClean="0">
              <a:solidFill>
                <a:srgbClr val="C00000"/>
              </a:solidFill>
              <a:cs typeface="Calibri"/>
            </a:endParaRPr>
          </a:p>
          <a:p>
            <a:r>
              <a:rPr lang="ru-RU" b="1" spc="-5" dirty="0" err="1" smtClean="0">
                <a:solidFill>
                  <a:srgbClr val="C00000"/>
                </a:solidFill>
                <a:cs typeface="Calibri"/>
              </a:rPr>
              <a:t>Масютина</a:t>
            </a:r>
            <a:r>
              <a:rPr lang="ru-RU" b="1" spc="-5" dirty="0" smtClean="0">
                <a:solidFill>
                  <a:srgbClr val="C00000"/>
                </a:solidFill>
                <a:cs typeface="Calibri"/>
              </a:rPr>
              <a:t> Ольга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203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6850" y="152400"/>
            <a:ext cx="8428550" cy="9662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R="5080" indent="12700" algn="ctr">
              <a:lnSpc>
                <a:spcPts val="3460"/>
              </a:lnSpc>
              <a:spcBef>
                <a:spcPts val="535"/>
              </a:spcBef>
              <a:tabLst>
                <a:tab pos="3396615" algn="l"/>
              </a:tabLst>
            </a:pPr>
            <a:r>
              <a:rPr lang="ru-RU" sz="2800" dirty="0"/>
              <a:t>«Русский как иностранный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ru-RU" sz="2800" dirty="0" smtClean="0"/>
              <a:t>для детей и взрослых</a:t>
            </a:r>
            <a:endParaRPr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214544" y="1295400"/>
            <a:ext cx="8763000" cy="17004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algn="just">
              <a:lnSpc>
                <a:spcPct val="15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программы: </a:t>
            </a:r>
          </a:p>
          <a:p>
            <a:pPr marL="355600" algn="just">
              <a:lnSpc>
                <a:spcPct val="150000"/>
              </a:lnSpc>
              <a:spcBef>
                <a:spcPts val="10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научиться грамотно выстраивать речь на русском языке;</a:t>
            </a:r>
          </a:p>
          <a:p>
            <a:pPr marL="355600" algn="just">
              <a:lnSpc>
                <a:spcPct val="150000"/>
              </a:lnSpc>
              <a:spcBef>
                <a:spcPts val="100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научиться писать и читать. 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939021"/>
              </p:ext>
            </p:extLst>
          </p:nvPr>
        </p:nvGraphicFramePr>
        <p:xfrm>
          <a:off x="2536136" y="4630045"/>
          <a:ext cx="6381114" cy="14813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4950"/>
                <a:gridCol w="1433195"/>
                <a:gridCol w="1648459"/>
                <a:gridCol w="1794510"/>
              </a:tblGrid>
              <a:tr h="5608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Возраст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ts val="1820"/>
                        </a:lnSpc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600" b="1" spc="-8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3727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b="1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неделю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стоимость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 часа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605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Стоимость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R="18478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месяц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</a:tr>
              <a:tr h="46027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sz="2400" spc="-8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35"/>
                        </a:lnSpc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2400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350</a:t>
                      </a:r>
                      <a:r>
                        <a:rPr sz="2400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,00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35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2400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2800,00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27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2400" dirty="0" smtClean="0">
                          <a:latin typeface="Calibri"/>
                          <a:cs typeface="Calibri"/>
                        </a:rPr>
                        <a:t>Взрослые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35"/>
                        </a:lnSpc>
                      </a:pPr>
                      <a:r>
                        <a:rPr lang="ru-RU" sz="2400" dirty="0" smtClean="0">
                          <a:latin typeface="Calibri"/>
                          <a:cs typeface="Calibri"/>
                        </a:rPr>
                        <a:t>1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2400" dirty="0" smtClean="0">
                          <a:latin typeface="Calibri"/>
                          <a:cs typeface="Calibri"/>
                        </a:rPr>
                        <a:t>500,00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35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2400" dirty="0" smtClean="0">
                          <a:latin typeface="Calibri"/>
                          <a:cs typeface="Calibri"/>
                        </a:rPr>
                        <a:t>2000,00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762000" y="4648200"/>
            <a:ext cx="1271270" cy="612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85"/>
              </a:lnSpc>
            </a:pPr>
            <a:r>
              <a:rPr sz="20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000" b="1" spc="-4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0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0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0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ь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услуги: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399" y="6248400"/>
            <a:ext cx="3124200" cy="461665"/>
          </a:xfrm>
          <a:prstGeom prst="rect">
            <a:avLst/>
          </a:prstGeom>
          <a:noFill/>
          <a:ln w="25400" cmpd="thinThick">
            <a:noFill/>
            <a:prstDash val="sysDot"/>
            <a:beve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от 15 человек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266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1522" y="228600"/>
            <a:ext cx="4545231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39255" algn="l"/>
              </a:tabLst>
            </a:pPr>
            <a:r>
              <a:rPr spc="-5" dirty="0"/>
              <a:t>ИЗО </a:t>
            </a:r>
            <a:r>
              <a:rPr spc="-50" dirty="0"/>
              <a:t>студия </a:t>
            </a:r>
            <a:r>
              <a:rPr spc="-5" dirty="0"/>
              <a:t>«</a:t>
            </a:r>
            <a:r>
              <a:rPr spc="-5" dirty="0" err="1"/>
              <a:t>Радуга</a:t>
            </a:r>
            <a:r>
              <a:rPr spc="-5" dirty="0" smtClean="0"/>
              <a:t>»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605711" y="1239263"/>
            <a:ext cx="5053330" cy="11150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-12700" algn="just">
              <a:lnSpc>
                <a:spcPct val="99000"/>
              </a:lnSpc>
              <a:spcBef>
                <a:spcPts val="125"/>
              </a:spcBef>
            </a:pP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Цель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программы:</a:t>
            </a:r>
            <a:r>
              <a:rPr sz="2400" b="1" spc="5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развитие 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эмоционально –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чувствительного 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мира </a:t>
            </a:r>
            <a:r>
              <a:rPr sz="2400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детей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школьного</a:t>
            </a:r>
            <a:r>
              <a:rPr sz="2400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возраста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4342" y="914400"/>
            <a:ext cx="3124200" cy="2122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09630"/>
              </p:ext>
            </p:extLst>
          </p:nvPr>
        </p:nvGraphicFramePr>
        <p:xfrm>
          <a:off x="2624123" y="4670763"/>
          <a:ext cx="6243317" cy="9814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4814"/>
                <a:gridCol w="1177925"/>
                <a:gridCol w="1345564"/>
                <a:gridCol w="2025014"/>
              </a:tblGrid>
              <a:tr h="5608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Возраст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Часов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2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неделю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стоимость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 часа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Стоимость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R="18605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месяц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2400" spc="-7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735"/>
                        </a:lnSpc>
                      </a:pPr>
                      <a:r>
                        <a:rPr sz="24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ru-RU" sz="2400" dirty="0" smtClean="0">
                          <a:latin typeface="Calibri"/>
                          <a:cs typeface="Calibri"/>
                        </a:rPr>
                        <a:t>375,00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2759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lang="ru-RU" sz="2400" dirty="0" smtClean="0">
                          <a:latin typeface="Calibri"/>
                          <a:cs typeface="Calibri"/>
                        </a:rPr>
                        <a:t>1500,00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838200" y="4712337"/>
            <a:ext cx="1271270" cy="612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85"/>
              </a:lnSpc>
            </a:pPr>
            <a:r>
              <a:rPr sz="20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000" b="1" spc="-4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0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sz="20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0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ь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услуги: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3073" y="5867399"/>
            <a:ext cx="3124200" cy="461665"/>
          </a:xfrm>
          <a:prstGeom prst="rect">
            <a:avLst/>
          </a:prstGeom>
          <a:noFill/>
          <a:ln w="25400" cmpd="thinThick">
            <a:noFill/>
            <a:prstDash val="sysDot"/>
            <a:beve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от 15 человек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965" y="280444"/>
            <a:ext cx="759587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200" spc="-30" dirty="0" smtClean="0"/>
              <a:t>Группа культурно-досуговой деятельности</a:t>
            </a:r>
            <a:endParaRPr sz="3200" spc="-5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010697"/>
              </p:ext>
            </p:extLst>
          </p:nvPr>
        </p:nvGraphicFramePr>
        <p:xfrm>
          <a:off x="3062920" y="4648200"/>
          <a:ext cx="5724522" cy="9814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3845"/>
                <a:gridCol w="1080134"/>
                <a:gridCol w="1233804"/>
                <a:gridCol w="1856739"/>
              </a:tblGrid>
              <a:tr h="5608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Возраст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Часов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2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неделю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стоимость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 часа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Стоимость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R="18605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5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600" b="1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месяц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2400" spc="-7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35"/>
                        </a:lnSpc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80"/>
                        </a:spcBef>
                        <a:tabLst/>
                      </a:pPr>
                      <a:r>
                        <a:rPr lang="ru-RU" sz="2400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50,00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2400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4000,00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4472C4"/>
                      </a:solidFill>
                      <a:prstDash val="solid"/>
                    </a:lnL>
                    <a:lnR w="12700">
                      <a:solidFill>
                        <a:srgbClr val="4472C4"/>
                      </a:solidFill>
                      <a:prstDash val="solid"/>
                    </a:lnR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4472C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010893" y="4648200"/>
            <a:ext cx="1141730" cy="553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Стоимость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услуги: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6751" y="1335897"/>
            <a:ext cx="812609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Цель </a:t>
            </a:r>
            <a:r>
              <a:rPr sz="2400" b="1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программы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–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организация после урочной деятельности обучающихся.</a:t>
            </a:r>
            <a:endParaRPr lang="ru-RU" sz="2400" b="1" spc="-1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67936" y="4068374"/>
            <a:ext cx="4231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0" dirty="0" smtClean="0">
                <a:solidFill>
                  <a:srgbClr val="C00000"/>
                </a:solidFill>
                <a:cs typeface="Calibri"/>
              </a:rPr>
              <a:t>Педагоги </a:t>
            </a:r>
            <a:r>
              <a:rPr lang="ru-RU" b="1" spc="-10" dirty="0">
                <a:solidFill>
                  <a:srgbClr val="C00000"/>
                </a:solidFill>
                <a:cs typeface="Calibri"/>
              </a:rPr>
              <a:t>дополнительного образования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2086126"/>
            <a:ext cx="48281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Услуга включает в себя: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домашнего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задания;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основы экологии;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бисер;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уроки музыки;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ритмика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073" y="5867399"/>
            <a:ext cx="3124200" cy="461665"/>
          </a:xfrm>
          <a:prstGeom prst="rect">
            <a:avLst/>
          </a:prstGeom>
          <a:noFill/>
          <a:ln w="25400" cmpd="thinThick">
            <a:noFill/>
            <a:prstDash val="sysDot"/>
            <a:beve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от 15 человек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6133027"/>
            <a:ext cx="4718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Питание – 100 р (самостоятельно)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6401</TotalTime>
  <Words>524</Words>
  <Application>Microsoft Office PowerPoint</Application>
  <PresentationFormat>Экран (4:3)</PresentationFormat>
  <Paragraphs>211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ПЛАНИРУЕМЫЕ ПЛАТНЫЕ  ОБРАЗОВАТЕЛЬНЫЕ УСЛУГИ НА  2023-2024 УЧЕБНЫЙ ГОД</vt:lpstr>
      <vt:lpstr>«Школа танцев»   для детей начальной школы</vt:lpstr>
      <vt:lpstr>Путешествие в мир английского языка для 1 класса</vt:lpstr>
      <vt:lpstr>Путешествие в страну Знай-ка  для будущих первоклассников</vt:lpstr>
      <vt:lpstr>«Русская словесность» для 9, 11 классов</vt:lpstr>
      <vt:lpstr>«Основы генетического анализа»  для биологов 9, 11 классов</vt:lpstr>
      <vt:lpstr>«Русский как иностранный» для детей и взрослых</vt:lpstr>
      <vt:lpstr>ИЗО студия «Радуга»</vt:lpstr>
      <vt:lpstr>Группа культурно-досуговой деятельности</vt:lpstr>
      <vt:lpstr>Волейбол для взрослых </vt:lpstr>
      <vt:lpstr>Фитнес, эстрадные танцы  для родителей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Масютин И.В</cp:lastModifiedBy>
  <cp:revision>29</cp:revision>
  <dcterms:created xsi:type="dcterms:W3CDTF">2023-02-13T05:31:54Z</dcterms:created>
  <dcterms:modified xsi:type="dcterms:W3CDTF">2023-10-27T10:49:20Z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2021-09-14T00:00:00Z</vt:filetime>
  </property>
  <property fmtid="{D5CDD505-2E9C-101B-9397-08002B2CF9AE}" pid="3" name="Creator">
    <vt:lpwstr>Acrobat PDFMaker 9.0 для PowerPoint</vt:lpwstr>
  </property>
  <property fmtid="{D5CDD505-2E9C-101B-9397-08002B2CF9AE}" pid="4" name="LastSaved">
    <vt:filetime>2023-02-13T00:00:00Z</vt:filetime>
  </property>
</Properties>
</file>