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8" autoAdjust="0"/>
    <p:restoredTop sz="94660"/>
  </p:normalViewPr>
  <p:slideViewPr>
    <p:cSldViewPr>
      <p:cViewPr>
        <p:scale>
          <a:sx n="48" d="100"/>
          <a:sy n="48" d="100"/>
        </p:scale>
        <p:origin x="-3444" y="-1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9T17:35:45.781" idx="1">
    <p:pos x="5457" y="1031"/>
    <p:text/>
  </p:cm>
  <p:cm authorId="0" dt="2013-02-19T17:35:47.062" idx="2">
    <p:pos x="5593" y="1167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A11F-52CB-4768-A383-E5A2BA7061B6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703F-8178-4462-ADAA-CE90E2D52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A11F-52CB-4768-A383-E5A2BA7061B6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703F-8178-4462-ADAA-CE90E2D52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A11F-52CB-4768-A383-E5A2BA7061B6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703F-8178-4462-ADAA-CE90E2D52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A11F-52CB-4768-A383-E5A2BA7061B6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703F-8178-4462-ADAA-CE90E2D52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A11F-52CB-4768-A383-E5A2BA7061B6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703F-8178-4462-ADAA-CE90E2D52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A11F-52CB-4768-A383-E5A2BA7061B6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703F-8178-4462-ADAA-CE90E2D52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A11F-52CB-4768-A383-E5A2BA7061B6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703F-8178-4462-ADAA-CE90E2D52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A11F-52CB-4768-A383-E5A2BA7061B6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703F-8178-4462-ADAA-CE90E2D52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A11F-52CB-4768-A383-E5A2BA7061B6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703F-8178-4462-ADAA-CE90E2D52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A11F-52CB-4768-A383-E5A2BA7061B6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703F-8178-4462-ADAA-CE90E2D52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A11F-52CB-4768-A383-E5A2BA7061B6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703F-8178-4462-ADAA-CE90E2D52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AA11F-52CB-4768-A383-E5A2BA7061B6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703F-8178-4462-ADAA-CE90E2D52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5;&#1088;&#1077;&#1079;&#1077;&#1085;&#1090;&#1072;&#1094;&#1080;&#1080;\Pozitivnaya-melodiya-Iz-kf-Hozyain-morey-bez-slov(muzoferma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55;&#1088;&#1077;&#1079;&#1077;&#1085;&#1090;&#1072;&#1094;&#1080;&#1080;\Pozitivnaya-melodiya-Iz-kf-Hozyain-morey-bez-slov(muzoferma.com)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2.gif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comments" Target="../comments/comment1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audio" Target="file:///G:\&#1055;&#1088;&#1077;&#1079;&#1077;&#1085;&#1090;&#1072;&#1094;&#1080;&#1080;\Pozitivnaya-melodiya-Iz-kf-Hozyain-morey-bez-slov(muzoferma.com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11" Type="http://schemas.openxmlformats.org/officeDocument/2006/relationships/image" Target="../media/image2.gif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5" descr="619589ga2upyu3s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42384"/>
            <a:ext cx="1755178" cy="2115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7704856" cy="367483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 истории словарей</a:t>
            </a:r>
            <a:endParaRPr lang="ru-RU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88024" y="539953"/>
            <a:ext cx="4104456" cy="2529007"/>
            <a:chOff x="4788024" y="539953"/>
            <a:chExt cx="4104456" cy="252900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788024" y="539953"/>
              <a:ext cx="4104456" cy="2529007"/>
              <a:chOff x="4788024" y="539953"/>
              <a:chExt cx="4104456" cy="2529007"/>
            </a:xfrm>
          </p:grpSpPr>
          <p:sp>
            <p:nvSpPr>
              <p:cNvPr id="5" name="Овальная выноска 4"/>
              <p:cNvSpPr/>
              <p:nvPr/>
            </p:nvSpPr>
            <p:spPr>
              <a:xfrm>
                <a:off x="4788024" y="548680"/>
                <a:ext cx="4104456" cy="2520280"/>
              </a:xfrm>
              <a:prstGeom prst="wedgeEllipseCallout">
                <a:avLst>
                  <a:gd name="adj1" fmla="val -65828"/>
                  <a:gd name="adj2" fmla="val -36233"/>
                </a:avLst>
              </a:prstGeom>
              <a:blipFill dpi="0" rotWithShape="1">
                <a:blip r:embed="rId5" cstate="print">
                  <a:lum bright="-20000"/>
                </a:blip>
                <a:srcRect/>
                <a:stretch>
                  <a:fillRect l="-2000" t="-5000" r="-4000" b="-6000"/>
                </a:stretch>
              </a:blipFill>
              <a:ln w="0">
                <a:prstDash val="sys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21241966">
                <a:off x="5696205" y="724936"/>
                <a:ext cx="738664" cy="2271918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Monotype Corsiva" pitchFamily="66" charset="0"/>
                  </a:rPr>
                  <a:t>Том 1</a:t>
                </a:r>
                <a:r>
                  <a:rPr lang="ru-RU" sz="24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Monotype Corsiva" pitchFamily="66" charset="0"/>
                  </a:rPr>
                  <a:t>. </a:t>
                </a:r>
                <a:endParaRPr lang="ru-RU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1297151">
                <a:off x="6299851" y="539953"/>
                <a:ext cx="738664" cy="2457784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algn="ctr"/>
                <a:r>
                  <a:rPr lang="ru-RU" sz="36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Monotype Corsiva" pitchFamily="66" charset="0"/>
                  </a:rPr>
                  <a:t>Том 2.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21294773">
                <a:off x="6983024" y="636617"/>
                <a:ext cx="738664" cy="2304256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algn="ctr"/>
                <a:r>
                  <a:rPr lang="ru-RU" sz="36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Monotype Corsiva" pitchFamily="66" charset="0"/>
                  </a:rPr>
                  <a:t>Том 3.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21340535">
              <a:off x="5231117" y="852511"/>
              <a:ext cx="615553" cy="194421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ru-RU" sz="2800" b="1" u="sng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onotype Corsiva" pitchFamily="66" charset="0"/>
                </a:rPr>
                <a:t>Предисловие</a:t>
              </a:r>
            </a:p>
          </p:txBody>
        </p:sp>
      </p:grpSp>
      <p:pic>
        <p:nvPicPr>
          <p:cNvPr id="15" name="Pozitivnaya-melodiya-Iz-kf-Hozyain-morey-bez-slov(muzoferm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5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21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619589ga2upyu3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42384"/>
            <a:ext cx="1755178" cy="2115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3024336"/>
          </a:xfrm>
        </p:spPr>
        <p:txBody>
          <a:bodyPr>
            <a:noAutofit/>
          </a:bodyPr>
          <a:lstStyle/>
          <a:p>
            <a:r>
              <a:rPr lang="ru-RU" sz="10000" b="1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Том 2. Виды словарей.</a:t>
            </a:r>
            <a:endParaRPr lang="ru-RU" sz="10000" b="1" i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Tm="496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</a:t>
            </a:r>
            <a:r>
              <a:rPr lang="ru-RU" sz="8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иды словарей.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 marL="0" indent="0" algn="just">
              <a:buNone/>
            </a:pPr>
            <a:r>
              <a:rPr lang="ru-RU" sz="3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Орфографические. Подскажут как правильно писать слово.</a:t>
            </a:r>
          </a:p>
        </p:txBody>
      </p:sp>
      <p:pic>
        <p:nvPicPr>
          <p:cNvPr id="22530" name="Picture 2" descr="http://i.smotra.ru/data/img/users_imgs/27731/sm_users_img-242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2952328" cy="430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akak.ru/steps/pictures/000/059/626_lar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460" r="17460"/>
          <a:stretch>
            <a:fillRect/>
          </a:stretch>
        </p:blipFill>
        <p:spPr bwMode="auto">
          <a:xfrm>
            <a:off x="1187624" y="1484784"/>
            <a:ext cx="2952328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moe-tvoe.ru/_files/1/0/1000815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484784"/>
            <a:ext cx="295232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619589ga2upyu3st.gif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67544" y="4509120"/>
            <a:ext cx="1433758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925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</a:t>
            </a:r>
            <a:r>
              <a:rPr lang="ru-RU" sz="8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иды словарей.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 marL="0" indent="0" algn="just">
              <a:buNone/>
            </a:pPr>
            <a:r>
              <a:rPr lang="ru-RU" sz="3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Толковый словарь. С помощью него вы узнаете значение слова. </a:t>
            </a:r>
          </a:p>
        </p:txBody>
      </p:sp>
      <p:pic>
        <p:nvPicPr>
          <p:cNvPr id="24578" name="Picture 2" descr="http://img-fotki.yandex.ru/get/37/37968350.e1/0_75dc8_dc2ad038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556792"/>
            <a:ext cx="3168352" cy="415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knygy.com.ua/pictures/l/9785488027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556792"/>
            <a:ext cx="3168352" cy="4190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www.kniga.ru/upload/covers/2e2/2e203c92d2de4ef6410c3aee668dab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556792"/>
            <a:ext cx="3168352" cy="417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://www.home-edu.ru/user/uatml/00000904/urok6/tolkov_slo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484784"/>
            <a:ext cx="316835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5" descr="619589ga2upyu3st.gif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67544" y="4509120"/>
            <a:ext cx="1433758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895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</a:t>
            </a:r>
            <a:r>
              <a:rPr lang="ru-RU" sz="8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иды словарей.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 marL="0" indent="0" algn="just">
              <a:buNone/>
            </a:pPr>
            <a:r>
              <a:rPr lang="ru-RU" sz="3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Словари иностранных слов, где узнаем значение слова;</a:t>
            </a:r>
          </a:p>
        </p:txBody>
      </p:sp>
      <p:pic>
        <p:nvPicPr>
          <p:cNvPr id="25602" name="Picture 2" descr="http://www.bookvoed.ru/view_images.php?code=253029&amp;ti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309634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www.knigisosklada.ru/images/books/1870/big/1870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84784"/>
            <a:ext cx="309634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www.bookvoed.ru/view_images.php?code=306438&amp;tip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484784"/>
            <a:ext cx="3096344" cy="438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619589ga2upyu3st.gif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67544" y="4509120"/>
            <a:ext cx="1433758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954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</a:t>
            </a:r>
            <a:r>
              <a:rPr lang="ru-RU" sz="8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иды словарей.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 marL="0" indent="0" algn="just">
              <a:buNone/>
            </a:pPr>
            <a:r>
              <a:rPr lang="ru-RU" sz="3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Этимологические словари расскажут нам о происхождении слов.</a:t>
            </a:r>
          </a:p>
        </p:txBody>
      </p:sp>
      <p:pic>
        <p:nvPicPr>
          <p:cNvPr id="26626" name="Picture 2" descr="http://www.bukinist.biz/pict/2008/18jul08/etimologichesky_slov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2952328" cy="427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www.mdk-arbat.ru/main-book-image/5217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56792"/>
            <a:ext cx="2952328" cy="426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books.iqbuy.ru/img/books/9785/90/30/36/79/9785903036790-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556792"/>
            <a:ext cx="295232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5" descr="619589ga2upyu3st.gif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67544" y="4509120"/>
            <a:ext cx="1433758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032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619589ga2upyu3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42384"/>
            <a:ext cx="1755178" cy="2115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3024336"/>
          </a:xfrm>
        </p:spPr>
        <p:txBody>
          <a:bodyPr>
            <a:noAutofit/>
          </a:bodyPr>
          <a:lstStyle/>
          <a:p>
            <a:r>
              <a:rPr lang="ru-RU" sz="10000" b="1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Том 3. Афоризмы о словаре.</a:t>
            </a:r>
            <a:endParaRPr lang="ru-RU" sz="10000" b="1" i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Tm="373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А</a:t>
            </a:r>
            <a:r>
              <a:rPr lang="ru-RU" sz="6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форизмы о словаре.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>
              <a:buNone/>
            </a:pPr>
            <a:r>
              <a:rPr lang="ru-RU" sz="3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Словарь — это все-</a:t>
            </a:r>
          </a:p>
          <a:p>
            <a:pPr marL="0" indent="0">
              <a:buNone/>
            </a:pPr>
            <a:r>
              <a:rPr lang="ru-RU" sz="3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ленная  в алфавит-</a:t>
            </a:r>
          </a:p>
          <a:p>
            <a:pPr marL="0" indent="0">
              <a:buNone/>
            </a:pPr>
            <a:r>
              <a:rPr lang="ru-RU" sz="3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ном порядке.</a:t>
            </a:r>
          </a:p>
          <a:p>
            <a:pPr marL="0" indent="0" algn="r">
              <a:buNone/>
            </a:pPr>
            <a:r>
              <a:rPr lang="ru-RU" sz="36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Вольтер</a:t>
            </a:r>
          </a:p>
          <a:p>
            <a:pPr marL="0" indent="0">
              <a:buNone/>
            </a:pPr>
            <a:endParaRPr lang="ru-RU" sz="3600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7650" name="Picture 2" descr="http://www.koipkro.kostroma.ru/Kostroma_EDU/Kos-Sch-7/uheb/DocLib7/%D0%92%D0%BE%D0%BB%D1%8C%D1%82%D0%B5%D1%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3392817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619589ga2upyu3st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7544" y="4509120"/>
            <a:ext cx="1433758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498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А</a:t>
            </a:r>
            <a:r>
              <a:rPr lang="ru-RU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форизмы про словарь.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 marL="0" indent="0" algn="just">
              <a:buNone/>
            </a:pPr>
            <a:r>
              <a:rPr lang="ru-RU" sz="3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Когда науке недостаёт аргументов, она расширяет свой словарь.</a:t>
            </a:r>
          </a:p>
          <a:p>
            <a:pPr marL="0" indent="0" algn="r">
              <a:buNone/>
            </a:pPr>
            <a:r>
              <a:rPr lang="ru-RU" sz="36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Жак </a:t>
            </a:r>
            <a:r>
              <a:rPr lang="ru-RU" sz="36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Деваль</a:t>
            </a:r>
            <a:endParaRPr lang="ru-RU" sz="3600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9698" name="Picture 2" descr="http://www.fronteitaliana.it/Uomini/Pics/Deval_Jacqu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3168352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619589ga2upyu3st.gif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7544" y="4509120"/>
            <a:ext cx="1433758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ozitivnaya-melodiya-Iz-kf-Hozyain-morey-bez-slov(muzoferm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0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А</a:t>
            </a:r>
            <a:r>
              <a:rPr lang="ru-RU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форизмы о словаре.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ru-RU" sz="3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Словам в литературном произведении должна быть придана красота, большая, чем та, которой они обладают в словаре.</a:t>
            </a:r>
          </a:p>
          <a:p>
            <a:pPr marL="0" indent="0" algn="r">
              <a:buNone/>
              <a:tabLst>
                <a:tab pos="0" algn="l"/>
              </a:tabLst>
            </a:pPr>
            <a:r>
              <a:rPr lang="ru-RU" sz="3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b="1" i="1" dirty="0" err="1" smtClean="0"/>
              <a:t>Рюноскэ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Акутагава</a:t>
            </a:r>
            <a:endParaRPr lang="ru-RU" sz="3600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22" name="Picture 2" descr="http://solarvip.info/uploads/posts/2009-01/thumbs/1233432879_akutagawa_ryunosuke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309634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619589ga2upyu3st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7544" y="4509120"/>
            <a:ext cx="1433758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770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А</a:t>
            </a:r>
            <a:r>
              <a:rPr lang="ru-RU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форизмы о словаре.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3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Словари все равно что часы. Даже самые плохие лучше, чем никакие, и даже от самых лучших нельзя ожидать абсолютной точности.</a:t>
            </a:r>
          </a:p>
          <a:p>
            <a:pPr marL="0" indent="0" algn="r">
              <a:buNone/>
            </a:pPr>
            <a:r>
              <a:rPr lang="ru-RU" sz="33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Сэмюэл</a:t>
            </a:r>
            <a:r>
              <a:rPr lang="ru-RU" sz="33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Джонсон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1746" name="Picture 2" descr="http://upload.wikimedia.org/wikipedia/commons/2/20/Samuel_Johnson_by_Joshua_Reynol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3240360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619589ga2upyu3st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7544" y="4509120"/>
            <a:ext cx="1433758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942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916833"/>
            <a:ext cx="9649072" cy="1944216"/>
          </a:xfrm>
        </p:spPr>
        <p:txBody>
          <a:bodyPr>
            <a:noAutofit/>
          </a:bodyPr>
          <a:lstStyle/>
          <a:p>
            <a:r>
              <a:rPr lang="ru-RU" sz="10000" b="1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Предисловие</a:t>
            </a:r>
            <a:endParaRPr lang="ru-RU" sz="10000" b="1" i="1" u="sng" spc="300" dirty="0" smtClean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Содержимое 5" descr="619589ga2upyu3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42384"/>
            <a:ext cx="1755178" cy="2115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20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просмотр!!!</a:t>
            </a:r>
            <a:endParaRPr lang="ru-RU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789040"/>
            <a:ext cx="4211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Словарь сообщает о словах гораздо больше того, что вам нужно, но только не то, что вам нужно.</a:t>
            </a:r>
          </a:p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Эндрю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Руни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619589ga2upyu3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509120"/>
            <a:ext cx="1433758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049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perspective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Ч</a:t>
            </a:r>
            <a:r>
              <a:rPr lang="ru-RU" sz="7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то такое словарь?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8024" y="1484784"/>
            <a:ext cx="3917245" cy="4352659"/>
          </a:xfrm>
        </p:spPr>
        <p:txBody>
          <a:bodyPr anchor="ctr">
            <a:normAutofit fontScale="77500" lnSpcReduction="20000"/>
          </a:bodyPr>
          <a:lstStyle/>
          <a:p>
            <a:pPr marL="0" indent="0" algn="just">
              <a:buNone/>
              <a:tabLst>
                <a:tab pos="187325" algn="l"/>
              </a:tabLst>
            </a:pPr>
            <a:r>
              <a:rPr lang="ru-RU" sz="42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Словарь — книга, информация в </a:t>
            </a:r>
            <a:r>
              <a:rPr lang="ru-RU" sz="42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ко-торой</a:t>
            </a:r>
            <a:r>
              <a:rPr lang="ru-RU" sz="42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упорядочена с помощью разбивки на небольшие </a:t>
            </a:r>
            <a:r>
              <a:rPr lang="ru-RU" sz="42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ста-тьи</a:t>
            </a:r>
            <a:r>
              <a:rPr lang="ru-RU" sz="42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, отсортирован- </a:t>
            </a:r>
            <a:r>
              <a:rPr lang="ru-RU" sz="42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ные</a:t>
            </a:r>
            <a:r>
              <a:rPr lang="ru-RU" sz="42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 по названию или тематике. </a:t>
            </a:r>
            <a:endParaRPr lang="ru-RU" dirty="0"/>
          </a:p>
        </p:txBody>
      </p:sp>
      <p:pic>
        <p:nvPicPr>
          <p:cNvPr id="6" name="Содержимое 5" descr="619589ga2upyu3st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3488432" cy="4204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035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Ч</a:t>
            </a:r>
            <a:r>
              <a:rPr lang="ru-RU" sz="7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то такое словарь?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0528" y="1498977"/>
            <a:ext cx="4004339" cy="4426002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187325" algn="l"/>
              </a:tabLs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Различают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энциклопеди-ческие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лингвисти-ческие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словари.</a:t>
            </a:r>
          </a:p>
          <a:p>
            <a:pPr marL="0" indent="0" algn="just">
              <a:buNone/>
              <a:tabLst>
                <a:tab pos="187325" algn="l"/>
              </a:tabLs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развитием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компью-терной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техники всё большее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распростране-ние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получают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электрон-ные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словари 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онлайн-словари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Содержимое 5" descr="619589ga2upyu3st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3488432" cy="4204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020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619589ga2upyu3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42384"/>
            <a:ext cx="1755178" cy="2115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3024336"/>
          </a:xfrm>
        </p:spPr>
        <p:txBody>
          <a:bodyPr>
            <a:noAutofit/>
          </a:bodyPr>
          <a:lstStyle/>
          <a:p>
            <a:r>
              <a:rPr lang="ru-RU" sz="10000" b="1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Том 1. История словарей.</a:t>
            </a:r>
            <a:endParaRPr lang="ru-RU" sz="10000" b="1" i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Tm="497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И</a:t>
            </a:r>
            <a:r>
              <a:rPr lang="ru-RU" sz="8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стория</a:t>
            </a:r>
            <a:r>
              <a:rPr lang="ru-RU" sz="8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8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словаря.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Предшественниками </a:t>
            </a:r>
            <a:r>
              <a:rPr lang="ru-RU" sz="2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сов-ременных</a:t>
            </a:r>
            <a:r>
              <a:rPr lang="ru-RU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словарей были рукописные, а затем и печатные словари эпохи средневековья. В процессе совершенствования «</a:t>
            </a:r>
            <a:r>
              <a:rPr lang="ru-RU" sz="2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слова-риков</a:t>
            </a:r>
            <a:r>
              <a:rPr lang="ru-RU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» малого объема и узкого назначения </a:t>
            </a:r>
            <a:r>
              <a:rPr lang="ru-RU" sz="2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посте-пенно</a:t>
            </a:r>
            <a:r>
              <a:rPr lang="ru-RU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складывалась </a:t>
            </a:r>
            <a:r>
              <a:rPr lang="ru-RU" sz="2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многове-ковая</a:t>
            </a:r>
            <a:r>
              <a:rPr lang="ru-RU" sz="2400" i="1" smtClean="0">
                <a:latin typeface="Times New Roman" pitchFamily="18" charset="0"/>
                <a:ea typeface="+mj-ea"/>
                <a:cs typeface="Times New Roman" pitchFamily="18" charset="0"/>
              </a:rPr>
              <a:t>  лексикографическая </a:t>
            </a:r>
            <a:r>
              <a:rPr lang="ru-RU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практика. </a:t>
            </a:r>
            <a:br>
              <a:rPr lang="ru-RU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    </a:t>
            </a:r>
          </a:p>
        </p:txBody>
      </p:sp>
      <p:pic>
        <p:nvPicPr>
          <p:cNvPr id="20482" name="Picture 2" descr="http://www.bochkavpechatleniy.com/data/photo/3010/a131644069cb8ffa775c67b4abb2e0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3042322" cy="405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msnbcmedia2.msn.com/j/ap/france%20casanova-1936830179.grid-6x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12776"/>
            <a:ext cx="307834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upload.wikimedia.org/wikipedia/commons/9/9d/Manuscript_of_the_Constitution_of_the_3rd_May_17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3" y="1412777"/>
            <a:ext cx="3114345" cy="415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://www.religion.in.ua/uploads/posts/2010-02/1265274522_img_0237.jpg"/>
          <p:cNvPicPr>
            <a:picLocks noChangeAspect="1" noChangeArrowheads="1"/>
          </p:cNvPicPr>
          <p:nvPr/>
        </p:nvPicPr>
        <p:blipFill>
          <a:blip r:embed="rId6" cstate="print"/>
          <a:srcRect l="31437" r="2694"/>
          <a:stretch>
            <a:fillRect/>
          </a:stretch>
        </p:blipFill>
        <p:spPr bwMode="auto">
          <a:xfrm>
            <a:off x="1187624" y="1460781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http://dmir.kz/images/rukopis-na-arabskom-yazyke-13742775.jpg"/>
          <p:cNvPicPr>
            <a:picLocks noChangeAspect="1" noChangeArrowheads="1"/>
          </p:cNvPicPr>
          <p:nvPr/>
        </p:nvPicPr>
        <p:blipFill>
          <a:blip r:embed="rId7" cstate="print"/>
          <a:srcRect l="36175" t="22640" r="12146"/>
          <a:stretch>
            <a:fillRect/>
          </a:stretch>
        </p:blipFill>
        <p:spPr bwMode="auto">
          <a:xfrm>
            <a:off x="1115616" y="1388773"/>
            <a:ext cx="3168352" cy="422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http://2.bp.blogspot.com/_YZo4TnSB7VY/S67kk2HepwI/AAAAAAAAASk/_Db0nOg9G4c/s1600/aBa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1337387"/>
            <a:ext cx="3168352" cy="422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5" descr="619589ga2upyu3st.gif"/>
          <p:cNvPicPr>
            <a:picLocks noGrp="1" noChangeAspect="1"/>
          </p:cNvPicPr>
          <p:nvPr>
            <p:ph sz="half" idx="2"/>
          </p:nvPr>
        </p:nvPicPr>
        <p:blipFill>
          <a:blip r:embed="rId9" cstate="print"/>
          <a:stretch>
            <a:fillRect/>
          </a:stretch>
        </p:blipFill>
        <p:spPr>
          <a:xfrm>
            <a:off x="467544" y="4509120"/>
            <a:ext cx="1433758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846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nwapa.spb.ru/sajt_ibo/vistavki/slovari/Images/ill1.jpg"/>
          <p:cNvPicPr>
            <a:picLocks noChangeAspect="1" noChangeArrowheads="1"/>
          </p:cNvPicPr>
          <p:nvPr/>
        </p:nvPicPr>
        <p:blipFill>
          <a:blip r:embed="rId3" cstate="print"/>
          <a:srcRect l="53168"/>
          <a:stretch>
            <a:fillRect/>
          </a:stretch>
        </p:blipFill>
        <p:spPr bwMode="auto">
          <a:xfrm>
            <a:off x="899592" y="1340768"/>
            <a:ext cx="3384376" cy="436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964907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И</a:t>
            </a:r>
            <a:r>
              <a:rPr lang="ru-RU" sz="8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стория словаря.</a:t>
            </a:r>
            <a:endParaRPr lang="ru-RU" sz="8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Первый печатный словарь, появился в 1596 г.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nwapa.spb.ru/sajt_ibo/vistavki/slovari/Images/ill1.jpg"/>
          <p:cNvPicPr>
            <a:picLocks noChangeAspect="1" noChangeArrowheads="1"/>
          </p:cNvPicPr>
          <p:nvPr/>
        </p:nvPicPr>
        <p:blipFill>
          <a:blip r:embed="rId3" cstate="print"/>
          <a:srcRect r="56386"/>
          <a:stretch>
            <a:fillRect/>
          </a:stretch>
        </p:blipFill>
        <p:spPr bwMode="auto">
          <a:xfrm>
            <a:off x="899592" y="1340768"/>
            <a:ext cx="3384376" cy="440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619589ga2upyu3s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365104"/>
            <a:ext cx="1516218" cy="1827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63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И</a:t>
            </a:r>
            <a:r>
              <a:rPr lang="ru-RU" sz="8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стория словаря.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   </a:t>
            </a:r>
            <a:r>
              <a:rPr lang="ru-RU" sz="2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Следующий по времени печатный словарь был составлен в 1627 г.. И по количеству слов (6982), и по точности их объяснений на материале живой разговорной лексики, и по критическому отношению к источникам этот словарь выделялся своим высоким филологическим уровнем.</a:t>
            </a:r>
          </a:p>
        </p:txBody>
      </p:sp>
      <p:pic>
        <p:nvPicPr>
          <p:cNvPr id="1026" name="Picture 2" descr="http://nwapa.spb.ru/sajt_ibo/vistavki/slovari/Images/il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588" y="1577145"/>
            <a:ext cx="3168352" cy="411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nwapa.spb.ru/sajt_ibo/vistavki/slovari/Images/ill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88840"/>
            <a:ext cx="3155760" cy="4097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619589ga2upyu3st.gif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7544" y="4509120"/>
            <a:ext cx="1433758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404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4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И</a:t>
            </a:r>
            <a:r>
              <a:rPr lang="ru-RU" sz="8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стория словаря.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4008" y="1556792"/>
            <a:ext cx="4038600" cy="4525963"/>
          </a:xfrm>
        </p:spPr>
        <p:txBody>
          <a:bodyPr wrap="square"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 </a:t>
            </a: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XVIII в. возникает интерес к вопросам происхождения и образования отдельных слов, появляются этимологические заметки Тредиаковского, Ломоносова, Сумарокова, Татищева и других писателей и ученых. В конце века был издан ряд словарей церковнославянского языка ("Церковный словарь" и "Дополнение" к нему содержали объяснение более 20 тысяч слов). </a:t>
            </a:r>
          </a:p>
        </p:txBody>
      </p:sp>
      <p:pic>
        <p:nvPicPr>
          <p:cNvPr id="1026" name="Picture 2" descr="http://www.eyesontutorials.com/images/Effects/Sigma/tut34_MagicBook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484784"/>
            <a:ext cx="309634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en.academic.ru/pictures/enwiki/79/Old_Nubian_manuscrip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412776"/>
            <a:ext cx="309634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upload.wikimedia.org/wikipedia/commons/7/71/Mirall_de_Trob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340768"/>
            <a:ext cx="3096344" cy="421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tampereclub.ru/uploads/posts/2012-01/1326292177_biblioteka.jpg"/>
          <p:cNvPicPr>
            <a:picLocks noChangeAspect="1" noChangeArrowheads="1"/>
          </p:cNvPicPr>
          <p:nvPr/>
        </p:nvPicPr>
        <p:blipFill>
          <a:blip r:embed="rId8" cstate="print"/>
          <a:srcRect l="28350" r="25582"/>
          <a:stretch>
            <a:fillRect/>
          </a:stretch>
        </p:blipFill>
        <p:spPr bwMode="auto">
          <a:xfrm>
            <a:off x="971600" y="1340768"/>
            <a:ext cx="309634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www.blog.designsquish.com/images/uploads/old-botanical-illustration_thum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340768"/>
            <a:ext cx="309634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epistole.files.wordpress.com/2010/01/zanchi-manuscrip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1340768"/>
            <a:ext cx="3096344" cy="438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5" descr="619589ga2upyu3st.gif"/>
          <p:cNvPicPr>
            <a:picLocks noGrp="1" noChangeAspect="1"/>
          </p:cNvPicPr>
          <p:nvPr>
            <p:ph sz="half" idx="2"/>
          </p:nvPr>
        </p:nvPicPr>
        <p:blipFill>
          <a:blip r:embed="rId11" cstate="print"/>
          <a:stretch>
            <a:fillRect/>
          </a:stretch>
        </p:blipFill>
        <p:spPr>
          <a:xfrm>
            <a:off x="467544" y="4509120"/>
            <a:ext cx="1433758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ozitivnaya-melodiya-Iz-kf-Hozyain-morey-bez-slov(muzoferma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33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258</Words>
  <Application>Microsoft Office PowerPoint</Application>
  <PresentationFormat>Экран (4:3)</PresentationFormat>
  <Paragraphs>49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Из истории словарей</vt:lpstr>
      <vt:lpstr>Предисловие</vt:lpstr>
      <vt:lpstr>Что такое словарь?</vt:lpstr>
      <vt:lpstr>Что такое словарь?</vt:lpstr>
      <vt:lpstr>Том 1. История словарей.</vt:lpstr>
      <vt:lpstr>История словаря.</vt:lpstr>
      <vt:lpstr>История словаря.</vt:lpstr>
      <vt:lpstr>История словаря.</vt:lpstr>
      <vt:lpstr>История словаря.</vt:lpstr>
      <vt:lpstr>Том 2. Виды словарей.</vt:lpstr>
      <vt:lpstr>Виды словарей.</vt:lpstr>
      <vt:lpstr>Виды словарей.</vt:lpstr>
      <vt:lpstr>Виды словарей.</vt:lpstr>
      <vt:lpstr>Виды словарей.</vt:lpstr>
      <vt:lpstr>Том 3. Афоризмы о словаре.</vt:lpstr>
      <vt:lpstr>Афоризмы о словаре.</vt:lpstr>
      <vt:lpstr>Афоризмы про словарь.</vt:lpstr>
      <vt:lpstr>Афоризмы о словаре.</vt:lpstr>
      <vt:lpstr>Афоризмы о словаре.</vt:lpstr>
      <vt:lpstr>Спасибо за просмотр!!!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 А. Денко</cp:lastModifiedBy>
  <cp:revision>45</cp:revision>
  <dcterms:created xsi:type="dcterms:W3CDTF">2013-02-18T14:09:43Z</dcterms:created>
  <dcterms:modified xsi:type="dcterms:W3CDTF">2015-11-26T06:26:35Z</dcterms:modified>
</cp:coreProperties>
</file>